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4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917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60CA-E7FD-4C6B-8D7D-6E3D5ABEE57F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13114-0365-42D0-A718-1FFB275B00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83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68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83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smtClean="0"/>
              <a:t>Heat shock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Electroporation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09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61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25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163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513114-0365-42D0-A718-1FFB275B00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6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2B09-8FA3-4CEA-93C2-E693E9E5A84F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4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3724-2C83-4988-8FE0-C5C12BF8BDAE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7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40D8-DCD1-4E68-9541-7A0D000FB398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0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C342-01E7-4F52-A3CD-EC39DBD515FC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4A459-EEBD-4E26-B206-344608EB5870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37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6AC47-9F00-441D-8497-CA47EBA80561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9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50B0-555E-44E2-B9B3-BB891B20F940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4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1504B-1488-4BEE-B27C-8B3C40C7D2A2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959D-7BCB-4B2D-8AE4-89CEC11D1227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2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96B6F-DFFE-4120-B005-3F4DF138614C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53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CBDC6-3AA6-4660-9F24-86423EF33593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l="-6000" t="2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4BFD-4B9D-46D7-9633-A2048D7F8243}" type="datetime1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C7A5-F564-4833-8607-03758913F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66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Pipette" TargetMode="External"/><Relationship Id="rId2" Type="http://schemas.openxmlformats.org/officeDocument/2006/relationships/hyperlink" Target="http://bio305lab.wikidot.com/appendix:pipet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ning" TargetMode="External"/><Relationship Id="rId2" Type="http://schemas.openxmlformats.org/officeDocument/2006/relationships/hyperlink" Target="http://bio305lab.wikidot.com/appendix:pipet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khanacademy.org/science/biology/biotech-dna-technology/dna-cloning-tutorial/a/overview-dna-clo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Plasmi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in_column-based_nucleic_acid_pur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science/biology/biotech-dna-technology/dna-cloning-tutorial/a/bacterial-transformation-sele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freepik.com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authors/smashicons" TargetMode="External"/><Relationship Id="rId5" Type="http://schemas.openxmlformats.org/officeDocument/2006/relationships/hyperlink" Target="https://commons.wikimedia.org/wiki/File:Plasmid_with_insert.svg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://www.flaticon.com/" TargetMode="Externa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1%9A%E5%90%88%E9%85%B6%E9%93%BE%E5%BC%8F%E5%8F%8D%E5%BA%9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2013.igem.org/Team:SDU-Denmark/Tour4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2018.igem.org/Main_Pag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ouban.com/game/10773180/?dcs=sim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://www.enjoyfresh.com.tw/share_cont.php?N_Key=25&amp;N_Class=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://www.freepik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bio305lab.wikidot.com/appendix:pipett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863973" y="114303"/>
            <a:ext cx="702504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TW" sz="2800" b="1" dirty="0" err="1" smtClean="0">
                <a:ea typeface="微軟正黑體" panose="020B0604030504040204" pitchFamily="34" charset="-120"/>
              </a:rPr>
              <a:t>iGEM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 Introduction and Molecular </a:t>
            </a:r>
          </a:p>
          <a:p>
            <a:pPr>
              <a:lnSpc>
                <a:spcPts val="3900"/>
              </a:lnSpc>
            </a:pPr>
            <a:r>
              <a:rPr lang="en-US" altLang="zh-TW" sz="2800" b="1" dirty="0" smtClean="0">
                <a:ea typeface="微軟正黑體" panose="020B0604030504040204" pitchFamily="34" charset="-120"/>
              </a:rPr>
              <a:t>Biology Lab</a:t>
            </a:r>
            <a:endParaRPr lang="zh-TW" altLang="en-US" sz="2800" b="1" dirty="0"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307759"/>
            <a:ext cx="1143000" cy="1143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863974" y="1334236"/>
            <a:ext cx="728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Speaker: Feng-Yu, Wang        </a:t>
            </a:r>
            <a:r>
              <a:rPr lang="zh-TW" altLang="en-US" sz="1600" dirty="0" smtClean="0"/>
              <a:t>         </a:t>
            </a:r>
            <a:r>
              <a:rPr lang="en-US" altLang="zh-TW" sz="1600" dirty="0" smtClean="0"/>
              <a:t>Department of Life Science, NTHU         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2018/08/09</a:t>
            </a:r>
            <a:endParaRPr lang="zh-TW" altLang="en-US" sz="1600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How to use Pipette?</a:t>
            </a:r>
            <a:endParaRPr lang="zh-TW" altLang="en-US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006" y="1081582"/>
            <a:ext cx="778998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endParaRPr lang="en-US" altLang="zh-TW" sz="2200" dirty="0"/>
          </a:p>
          <a:p>
            <a:pPr algn="just">
              <a:lnSpc>
                <a:spcPts val="3800"/>
              </a:lnSpc>
            </a:pPr>
            <a:endParaRPr lang="zh-TW" altLang="en-US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513369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>
                <a:hlinkClick r:id="rId2"/>
              </a:rPr>
              <a:t>Ref: </a:t>
            </a:r>
            <a:r>
              <a:rPr lang="en-US" altLang="zh-TW" sz="850" dirty="0">
                <a:hlinkClick r:id="rId3"/>
              </a:rPr>
              <a:t>https://</a:t>
            </a:r>
            <a:r>
              <a:rPr lang="en-US" altLang="zh-TW" sz="850" dirty="0" smtClean="0">
                <a:hlinkClick r:id="rId3"/>
              </a:rPr>
              <a:t>www.wikihow.com/Pipette</a:t>
            </a:r>
            <a:r>
              <a:rPr lang="en-US" altLang="zh-TW" sz="850" dirty="0" smtClean="0"/>
              <a:t>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2" y="1362940"/>
            <a:ext cx="3347715" cy="37233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97" y="1362940"/>
            <a:ext cx="4964488" cy="372336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376246" y="5354176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(a) Usage of pipette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93532" y="1362940"/>
            <a:ext cx="685800" cy="69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7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167054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Cloning?</a:t>
            </a:r>
            <a:endParaRPr lang="zh-TW" altLang="en-US" sz="4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356351"/>
            <a:ext cx="4985239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750" dirty="0" smtClean="0">
                <a:hlinkClick r:id="rId2"/>
              </a:rPr>
              <a:t>Ref: </a:t>
            </a:r>
            <a:r>
              <a:rPr lang="en-US" altLang="zh-TW" sz="750" dirty="0">
                <a:hlinkClick r:id="rId3"/>
              </a:rPr>
              <a:t>https://</a:t>
            </a:r>
            <a:r>
              <a:rPr lang="en-US" altLang="zh-TW" sz="750" dirty="0" smtClean="0">
                <a:hlinkClick r:id="rId3"/>
              </a:rPr>
              <a:t>en.wikipedia.org/wiki/Cloning</a:t>
            </a:r>
            <a:r>
              <a:rPr lang="en-US" altLang="zh-TW" sz="750" dirty="0" smtClean="0"/>
              <a:t> </a:t>
            </a:r>
          </a:p>
          <a:p>
            <a:pPr>
              <a:lnSpc>
                <a:spcPts val="1300"/>
              </a:lnSpc>
            </a:pPr>
            <a:r>
              <a:rPr lang="en-US" altLang="zh-TW" sz="750" dirty="0">
                <a:hlinkClick r:id="rId4"/>
              </a:rPr>
              <a:t>https://</a:t>
            </a:r>
            <a:r>
              <a:rPr lang="en-US" altLang="zh-TW" sz="750" dirty="0" smtClean="0">
                <a:hlinkClick r:id="rId4"/>
              </a:rPr>
              <a:t>www.khanacademy.org/science/biology/biotech-dna-technology/dna-cloning-tutorial/a/overview-dna-cloning</a:t>
            </a:r>
            <a:r>
              <a:rPr lang="en-US" altLang="zh-TW" sz="750" dirty="0" smtClean="0"/>
              <a:t> 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77006" y="1081582"/>
            <a:ext cx="778998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/>
              <a:t>Cloning is the process of producing genetically </a:t>
            </a:r>
            <a:r>
              <a:rPr lang="en-US" altLang="zh-TW" sz="2200" dirty="0" smtClean="0">
                <a:solidFill>
                  <a:srgbClr val="0070C0"/>
                </a:solidFill>
              </a:rPr>
              <a:t>identical individuals </a:t>
            </a:r>
            <a:r>
              <a:rPr lang="en-US" altLang="zh-TW" sz="2200" dirty="0" smtClean="0"/>
              <a:t>of an organism either naturally or artificially.</a:t>
            </a:r>
            <a:endParaRPr lang="en-US" altLang="zh-TW" sz="22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51" y="2213193"/>
            <a:ext cx="5357314" cy="355766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306047" y="5862002"/>
            <a:ext cx="253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Principle of cloning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767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Plasmid?</a:t>
            </a:r>
            <a:endParaRPr lang="zh-TW" altLang="en-US" sz="4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504133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/>
              <a:t>Ref</a:t>
            </a:r>
            <a:r>
              <a:rPr lang="en-US" altLang="zh-TW" sz="850" dirty="0"/>
              <a:t>: </a:t>
            </a:r>
            <a:r>
              <a:rPr lang="en-US" altLang="zh-TW" sz="850" dirty="0">
                <a:hlinkClick r:id="rId2"/>
              </a:rPr>
              <a:t>https://</a:t>
            </a:r>
            <a:r>
              <a:rPr lang="en-US" altLang="zh-TW" sz="850" dirty="0" smtClean="0">
                <a:hlinkClick r:id="rId2"/>
              </a:rPr>
              <a:t>en.wikipedia.org/wiki/Plasmid</a:t>
            </a:r>
            <a:r>
              <a:rPr lang="en-US" altLang="zh-TW" sz="850" dirty="0" smtClean="0"/>
              <a:t>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7006" y="1081582"/>
            <a:ext cx="778998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000" dirty="0" smtClean="0"/>
              <a:t>A plasmid is a small DNA molecule within a cell that is physically separated from a chromosomal DNA and can </a:t>
            </a:r>
            <a:r>
              <a:rPr lang="en-US" altLang="zh-TW" sz="2000" dirty="0" smtClean="0">
                <a:solidFill>
                  <a:srgbClr val="0070C0"/>
                </a:solidFill>
              </a:rPr>
              <a:t>replicate independently</a:t>
            </a:r>
            <a:r>
              <a:rPr lang="en-US" altLang="zh-TW" sz="2000" dirty="0" smtClean="0"/>
              <a:t>.</a:t>
            </a:r>
            <a:endParaRPr lang="zh-TW" altLang="en-US" sz="2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6" y="2451968"/>
            <a:ext cx="3244380" cy="152215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76023" y="4108273"/>
            <a:ext cx="264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Schematic of plasmid DNA</a:t>
            </a:r>
            <a:endParaRPr lang="zh-TW" alt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22022" y="2451968"/>
            <a:ext cx="3944968" cy="220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Characteristics: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Small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Selection marker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High copy number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Unique restriction enzyme site</a:t>
            </a:r>
          </a:p>
        </p:txBody>
      </p:sp>
    </p:spTree>
    <p:extLst>
      <p:ext uri="{BB962C8B-B14F-4D97-AF65-F5344CB8AC3E}">
        <p14:creationId xmlns:p14="http://schemas.microsoft.com/office/powerpoint/2010/main" val="2417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167054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Plasmid Extraction</a:t>
            </a:r>
            <a:endParaRPr lang="zh-TW" altLang="en-US" sz="40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7006" y="2355183"/>
            <a:ext cx="7838344" cy="151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Methods:</a:t>
            </a:r>
          </a:p>
          <a:p>
            <a:pPr marL="800100" lvl="1" indent="-342900">
              <a:lnSpc>
                <a:spcPts val="37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Boiling method</a:t>
            </a:r>
          </a:p>
          <a:p>
            <a:pPr marL="800100" lvl="1" indent="-342900">
              <a:lnSpc>
                <a:spcPts val="37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>
                <a:solidFill>
                  <a:srgbClr val="0070C0"/>
                </a:solidFill>
              </a:rPr>
              <a:t>Alkaline lysis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7006" y="1081582"/>
            <a:ext cx="778998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/>
              <a:t>Plasmid is useful for molecular biology research, e.g. protein purification, transfection, etc.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293840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167054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Alkaline Lysis</a:t>
            </a:r>
            <a:endParaRPr lang="zh-TW" altLang="en-US" sz="40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7006" y="1639111"/>
            <a:ext cx="7838344" cy="4747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Solutions: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Solution I (Re-suspension)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RNase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EDTA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glucose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Solution II (Lysis)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Sodium hydroxide (</a:t>
            </a:r>
            <a:r>
              <a:rPr lang="en-US" altLang="zh-TW" sz="1950" dirty="0" err="1" smtClean="0"/>
              <a:t>NaOH</a:t>
            </a:r>
            <a:r>
              <a:rPr lang="en-US" altLang="zh-TW" sz="1950" dirty="0" smtClean="0"/>
              <a:t>)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SDS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Solution III (Neutralization)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Potassium acetate (CH</a:t>
            </a:r>
            <a:r>
              <a:rPr lang="en-US" altLang="zh-TW" sz="1050" dirty="0" smtClean="0"/>
              <a:t>3</a:t>
            </a:r>
            <a:r>
              <a:rPr lang="en-US" altLang="zh-TW" sz="1950" dirty="0" smtClean="0"/>
              <a:t>COOK)</a:t>
            </a:r>
          </a:p>
          <a:p>
            <a:pPr marL="1257300" lvl="2" indent="-342900">
              <a:lnSpc>
                <a:spcPts val="3300"/>
              </a:lnSpc>
              <a:buFontTx/>
              <a:buChar char="▪"/>
            </a:pPr>
            <a:r>
              <a:rPr lang="en-US" altLang="zh-TW" sz="1950" dirty="0" smtClean="0"/>
              <a:t>Acetic acid (CH</a:t>
            </a:r>
            <a:r>
              <a:rPr lang="en-US" altLang="zh-TW" sz="1000" dirty="0" smtClean="0"/>
              <a:t>3</a:t>
            </a:r>
            <a:r>
              <a:rPr lang="en-US" altLang="zh-TW" sz="1950" dirty="0" smtClean="0"/>
              <a:t>COOH)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77006" y="1081582"/>
            <a:ext cx="7789984" cy="53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/>
              <a:t>There are three main solutions used in this method.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31376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77006" y="453519"/>
            <a:ext cx="7789984" cy="53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>
                <a:solidFill>
                  <a:srgbClr val="0070C0"/>
                </a:solidFill>
              </a:rPr>
              <a:t>Silica </a:t>
            </a:r>
            <a:r>
              <a:rPr lang="en-US" altLang="zh-TW" sz="2200" dirty="0" smtClean="0"/>
              <a:t>in the</a:t>
            </a:r>
            <a:r>
              <a:rPr lang="en-US" altLang="zh-TW" sz="2200" dirty="0" smtClean="0">
                <a:solidFill>
                  <a:srgbClr val="0070C0"/>
                </a:solidFill>
              </a:rPr>
              <a:t> spin column </a:t>
            </a:r>
            <a:r>
              <a:rPr lang="en-US" altLang="zh-TW" sz="2200" dirty="0" smtClean="0"/>
              <a:t>can bind our plasmid DNA specifically.</a:t>
            </a:r>
            <a:endParaRPr lang="en-US" altLang="zh-TW" sz="2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7730" y="6531841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/>
              <a:t>Ref</a:t>
            </a:r>
            <a:r>
              <a:rPr lang="en-US" altLang="zh-TW" sz="850" dirty="0"/>
              <a:t>: </a:t>
            </a:r>
            <a:r>
              <a:rPr lang="en-US" altLang="zh-TW" sz="850" dirty="0">
                <a:hlinkClick r:id="rId3"/>
              </a:rPr>
              <a:t>https://</a:t>
            </a:r>
            <a:r>
              <a:rPr lang="en-US" altLang="zh-TW" sz="850" dirty="0" smtClean="0">
                <a:hlinkClick r:id="rId3"/>
              </a:rPr>
              <a:t>en.wikipedia.org/wiki/Spin_column-based_nucleic_acid_purification</a:t>
            </a:r>
            <a:r>
              <a:rPr lang="en-US" altLang="zh-TW" sz="850" dirty="0" smtClean="0"/>
              <a:t>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6" y="1471735"/>
            <a:ext cx="5329382" cy="330865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437750" y="3251200"/>
            <a:ext cx="858981" cy="2770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163382" y="3389745"/>
            <a:ext cx="137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Membrane</a:t>
            </a:r>
            <a:endParaRPr lang="zh-TW" alt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24957" y="5138479"/>
            <a:ext cx="40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Schematic of DNA binding with spin column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3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167054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Transformation</a:t>
            </a:r>
            <a:endParaRPr lang="zh-TW" altLang="en-US" sz="40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7006" y="952274"/>
            <a:ext cx="7789984" cy="101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000" dirty="0" smtClean="0"/>
              <a:t>A genetic alteration of bacteria resulting from the direct uptake of </a:t>
            </a:r>
            <a:r>
              <a:rPr lang="en-US" altLang="zh-TW" sz="2000" dirty="0" smtClean="0">
                <a:solidFill>
                  <a:srgbClr val="0070C0"/>
                </a:solidFill>
              </a:rPr>
              <a:t>exogenous</a:t>
            </a:r>
            <a:r>
              <a:rPr lang="en-US" altLang="zh-TW" sz="2000" dirty="0" smtClean="0"/>
              <a:t> genetic material.</a:t>
            </a:r>
            <a:endParaRPr lang="en-US" altLang="zh-TW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7730" y="6504127"/>
            <a:ext cx="632397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/>
              <a:t>Ref</a:t>
            </a:r>
            <a:r>
              <a:rPr lang="en-US" altLang="zh-TW" sz="850" dirty="0"/>
              <a:t>: </a:t>
            </a:r>
            <a:r>
              <a:rPr lang="en-US" altLang="zh-TW" sz="850" dirty="0">
                <a:hlinkClick r:id="rId3"/>
              </a:rPr>
              <a:t>https://</a:t>
            </a:r>
            <a:r>
              <a:rPr lang="en-US" altLang="zh-TW" sz="850" dirty="0" smtClean="0">
                <a:hlinkClick r:id="rId3"/>
              </a:rPr>
              <a:t>www.khanacademy.org/science/biology/biotech-dna-technology/dna-cloning-tutorial/a/bacterial-transformation-selection</a:t>
            </a:r>
            <a:r>
              <a:rPr lang="en-US" altLang="zh-TW" sz="850" dirty="0" smtClean="0"/>
              <a:t> 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15" y="2029767"/>
            <a:ext cx="5729766" cy="38767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306047" y="5898946"/>
            <a:ext cx="277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Principle of transformation</a:t>
            </a:r>
            <a:endParaRPr lang="zh-TW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2170546" y="3343565"/>
            <a:ext cx="720436" cy="267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1707115" y="3075709"/>
            <a:ext cx="463431" cy="267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493" y="2841780"/>
            <a:ext cx="1602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Competent cells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921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7730" y="6217811"/>
            <a:ext cx="6323979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750" dirty="0" smtClean="0"/>
              <a:t>Ref</a:t>
            </a:r>
            <a:r>
              <a:rPr lang="en-US" altLang="zh-TW" sz="750" dirty="0"/>
              <a:t>: </a:t>
            </a:r>
            <a:r>
              <a:rPr lang="en-US" altLang="zh-TW" sz="750" dirty="0"/>
              <a:t>Icon made by </a:t>
            </a:r>
            <a:r>
              <a:rPr lang="en-US" altLang="zh-TW" sz="750" dirty="0" err="1">
                <a:hlinkClick r:id="rId3" tooltip="Freepik"/>
              </a:rPr>
              <a:t>Freepik</a:t>
            </a:r>
            <a:r>
              <a:rPr lang="en-US" altLang="zh-TW" sz="750" dirty="0"/>
              <a:t> from </a:t>
            </a:r>
            <a:r>
              <a:rPr lang="en-US" altLang="zh-TW" sz="750" dirty="0" smtClean="0">
                <a:hlinkClick r:id="rId4" tooltip="Flaticon"/>
              </a:rPr>
              <a:t>www.flaticon.com</a:t>
            </a:r>
            <a:endParaRPr lang="en-US" altLang="zh-TW" sz="750" dirty="0" smtClean="0"/>
          </a:p>
          <a:p>
            <a:pPr>
              <a:lnSpc>
                <a:spcPts val="1300"/>
              </a:lnSpc>
            </a:pPr>
            <a:r>
              <a:rPr lang="en-US" altLang="zh-TW" sz="750" dirty="0">
                <a:hlinkClick r:id="rId5"/>
              </a:rPr>
              <a:t>https://</a:t>
            </a:r>
            <a:r>
              <a:rPr lang="en-US" altLang="zh-TW" sz="750" dirty="0" smtClean="0">
                <a:hlinkClick r:id="rId5"/>
              </a:rPr>
              <a:t>commons.wikimedia.org/wiki/File:Plasmid_with_insert.svg</a:t>
            </a:r>
            <a:r>
              <a:rPr lang="en-US" altLang="zh-TW" sz="750" dirty="0" smtClean="0"/>
              <a:t> </a:t>
            </a:r>
            <a:r>
              <a:rPr lang="en-US" altLang="zh-TW" sz="750" dirty="0"/>
              <a:t> </a:t>
            </a:r>
            <a:endParaRPr lang="en-US" altLang="zh-TW" sz="750" dirty="0" smtClean="0"/>
          </a:p>
          <a:p>
            <a:pPr>
              <a:lnSpc>
                <a:spcPts val="1300"/>
              </a:lnSpc>
            </a:pPr>
            <a:r>
              <a:rPr lang="en-US" altLang="zh-TW" sz="750" dirty="0"/>
              <a:t>Icon made by </a:t>
            </a:r>
            <a:r>
              <a:rPr lang="en-US" altLang="zh-TW" sz="750" dirty="0">
                <a:hlinkClick r:id="rId6" tooltip="Smashicons"/>
              </a:rPr>
              <a:t> </a:t>
            </a:r>
            <a:r>
              <a:rPr lang="en-US" altLang="zh-TW" sz="750" dirty="0" err="1">
                <a:hlinkClick r:id="rId6" tooltip="Smashicons"/>
              </a:rPr>
              <a:t>Smashicons</a:t>
            </a:r>
            <a:r>
              <a:rPr lang="en-US" altLang="zh-TW" sz="750" dirty="0">
                <a:hlinkClick r:id="rId6" tooltip="Smashicons"/>
              </a:rPr>
              <a:t> </a:t>
            </a:r>
            <a:r>
              <a:rPr lang="en-US" altLang="zh-TW" sz="750" dirty="0"/>
              <a:t> from </a:t>
            </a:r>
            <a:r>
              <a:rPr lang="en-US" altLang="zh-TW" sz="750" dirty="0" smtClean="0">
                <a:hlinkClick r:id="rId4" tooltip="Flaticon"/>
              </a:rPr>
              <a:t>www.flaticon.com</a:t>
            </a:r>
            <a:r>
              <a:rPr lang="en-US" altLang="zh-TW" sz="750" dirty="0" smtClean="0"/>
              <a:t> </a:t>
            </a:r>
            <a:endParaRPr lang="en-US" altLang="zh-TW" sz="75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4" y="2124363"/>
            <a:ext cx="1836876" cy="18368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09" y="1139101"/>
            <a:ext cx="3807399" cy="3807399"/>
          </a:xfrm>
          <a:prstGeom prst="rect">
            <a:avLst/>
          </a:prstGeom>
        </p:spPr>
      </p:pic>
      <p:cxnSp>
        <p:nvCxnSpPr>
          <p:cNvPr id="13" name="直線單箭頭接點 12"/>
          <p:cNvCxnSpPr>
            <a:endCxn id="7" idx="1"/>
          </p:cNvCxnSpPr>
          <p:nvPr/>
        </p:nvCxnSpPr>
        <p:spPr>
          <a:xfrm>
            <a:off x="2872509" y="3042800"/>
            <a:ext cx="15774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074700" y="2413386"/>
            <a:ext cx="117301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50" dirty="0" smtClean="0"/>
              <a:t>CaCl</a:t>
            </a:r>
            <a:r>
              <a:rPr lang="en-US" altLang="zh-TW" sz="1600" dirty="0" smtClean="0"/>
              <a:t>2</a:t>
            </a:r>
            <a:endParaRPr lang="zh-TW" altLang="en-US" sz="325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66" y="907894"/>
            <a:ext cx="725055" cy="72505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80" y="3665259"/>
            <a:ext cx="725055" cy="72505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33223">
            <a:off x="4640207" y="1597357"/>
            <a:ext cx="533596" cy="53359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34484">
            <a:off x="7338708" y="3087231"/>
            <a:ext cx="533596" cy="5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167054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Polymerase Chain Reaction</a:t>
            </a:r>
            <a:endParaRPr lang="zh-TW" altLang="en-US" sz="40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7006" y="952274"/>
            <a:ext cx="7789984" cy="101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000" dirty="0" smtClean="0"/>
              <a:t>PCR is a technique used in molecular biology to </a:t>
            </a:r>
            <a:r>
              <a:rPr lang="en-US" altLang="zh-TW" sz="2000" dirty="0" smtClean="0">
                <a:solidFill>
                  <a:srgbClr val="0070C0"/>
                </a:solidFill>
              </a:rPr>
              <a:t>amplify</a:t>
            </a:r>
            <a:r>
              <a:rPr lang="en-US" altLang="zh-TW" sz="2000" dirty="0" smtClean="0"/>
              <a:t> a </a:t>
            </a:r>
            <a:r>
              <a:rPr lang="en-US" altLang="zh-TW" sz="2000" dirty="0" smtClean="0"/>
              <a:t>single copy or a few copies of a segment of DNA.</a:t>
            </a:r>
            <a:endParaRPr lang="en-US" altLang="zh-TW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7730" y="6356351"/>
            <a:ext cx="632397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/>
              <a:t>Ref</a:t>
            </a:r>
            <a:r>
              <a:rPr lang="en-US" altLang="zh-TW" sz="850" dirty="0"/>
              <a:t>: </a:t>
            </a:r>
            <a:r>
              <a:rPr lang="en-US" altLang="zh-TW" sz="850" dirty="0">
                <a:hlinkClick r:id="rId3"/>
              </a:rPr>
              <a:t>https://zh.wikipedia.org/wiki/%</a:t>
            </a:r>
            <a:r>
              <a:rPr lang="en-US" altLang="zh-TW" sz="850" dirty="0" smtClean="0">
                <a:hlinkClick r:id="rId3"/>
              </a:rPr>
              <a:t>E8%81%9A%E5%90%88%E9%85%B6%E9%93%BE%E5%BC%8F%E5%8F%8D%E5%BA%94</a:t>
            </a:r>
            <a:r>
              <a:rPr lang="en-US" altLang="zh-TW" sz="850" dirty="0" smtClean="0"/>
              <a:t>   </a:t>
            </a:r>
            <a:endParaRPr lang="en-US" altLang="zh-TW" sz="850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6" y="1965115"/>
            <a:ext cx="8183904" cy="39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6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006" y="512275"/>
            <a:ext cx="7838344" cy="30931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Materials</a:t>
            </a:r>
            <a:r>
              <a:rPr lang="en-US" altLang="zh-TW" sz="2200" b="1" dirty="0" smtClean="0">
                <a:solidFill>
                  <a:srgbClr val="002060"/>
                </a:solidFill>
              </a:rPr>
              <a:t>:</a:t>
            </a:r>
            <a:endParaRPr lang="en-US" altLang="zh-TW" sz="2200" b="1" dirty="0" smtClean="0">
              <a:solidFill>
                <a:srgbClr val="002060"/>
              </a:solidFill>
            </a:endParaRPr>
          </a:p>
          <a:p>
            <a:pPr marL="800100" lvl="1" indent="-342900">
              <a:lnSpc>
                <a:spcPts val="39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Primers</a:t>
            </a:r>
          </a:p>
          <a:p>
            <a:pPr marL="800100" lvl="1" indent="-342900">
              <a:lnSpc>
                <a:spcPts val="39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err="1" smtClean="0"/>
              <a:t>dNTP</a:t>
            </a:r>
            <a:r>
              <a:rPr lang="en-US" altLang="zh-TW" sz="1950" dirty="0" smtClean="0"/>
              <a:t> (</a:t>
            </a:r>
            <a:r>
              <a:rPr lang="en-US" altLang="zh-TW" sz="1950" dirty="0" err="1" smtClean="0"/>
              <a:t>dATP</a:t>
            </a:r>
            <a:r>
              <a:rPr lang="en-US" altLang="zh-TW" sz="1950" dirty="0" smtClean="0"/>
              <a:t>, </a:t>
            </a:r>
            <a:r>
              <a:rPr lang="en-US" altLang="zh-TW" sz="1950" dirty="0" err="1" smtClean="0"/>
              <a:t>dTTP</a:t>
            </a:r>
            <a:r>
              <a:rPr lang="en-US" altLang="zh-TW" sz="1950" dirty="0" smtClean="0"/>
              <a:t>, </a:t>
            </a:r>
            <a:r>
              <a:rPr lang="en-US" altLang="zh-TW" sz="1950" dirty="0" err="1" smtClean="0"/>
              <a:t>dCTP</a:t>
            </a:r>
            <a:r>
              <a:rPr lang="en-US" altLang="zh-TW" sz="1950" dirty="0" smtClean="0"/>
              <a:t>, </a:t>
            </a:r>
            <a:r>
              <a:rPr lang="en-US" altLang="zh-TW" sz="1950" dirty="0" err="1" smtClean="0"/>
              <a:t>dGTP</a:t>
            </a:r>
            <a:r>
              <a:rPr lang="en-US" altLang="zh-TW" sz="1950" dirty="0" smtClean="0"/>
              <a:t>)</a:t>
            </a:r>
            <a:endParaRPr lang="en-US" altLang="zh-TW" sz="1950" dirty="0" smtClean="0"/>
          </a:p>
          <a:p>
            <a:pPr marL="800100" lvl="1" indent="-342900">
              <a:lnSpc>
                <a:spcPts val="39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DNA polymerase (</a:t>
            </a:r>
            <a:r>
              <a:rPr lang="en-US" altLang="zh-TW" sz="1950" i="1" dirty="0" err="1" smtClean="0"/>
              <a:t>Taq</a:t>
            </a:r>
            <a:r>
              <a:rPr lang="en-US" altLang="zh-TW" sz="1950" dirty="0" smtClean="0"/>
              <a:t>)</a:t>
            </a:r>
          </a:p>
          <a:p>
            <a:pPr marL="800100" lvl="1" indent="-342900">
              <a:lnSpc>
                <a:spcPts val="39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DNA template</a:t>
            </a:r>
          </a:p>
          <a:p>
            <a:pPr marL="800100" lvl="1" indent="-342900">
              <a:lnSpc>
                <a:spcPts val="3900"/>
              </a:lnSpc>
              <a:buFont typeface="Calibri" panose="020F0502020204030204" pitchFamily="34" charset="0"/>
              <a:buChar char="‐"/>
            </a:pPr>
            <a:r>
              <a:rPr lang="en-US" altLang="zh-TW" dirty="0"/>
              <a:t>Mg</a:t>
            </a:r>
            <a:r>
              <a:rPr lang="en-US" altLang="zh-TW" baseline="30000" dirty="0"/>
              <a:t>2</a:t>
            </a:r>
            <a:r>
              <a:rPr lang="en-US" altLang="zh-TW" baseline="30000" dirty="0" smtClean="0"/>
              <a:t>+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712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44161" y="219808"/>
            <a:ext cx="6119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000" b="1" dirty="0" smtClean="0"/>
              <a:t>Outline</a:t>
            </a:r>
            <a:endParaRPr lang="zh-TW" altLang="en-US" sz="50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15462" y="1081582"/>
            <a:ext cx="8168053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/>
              <a:t>Introduction</a:t>
            </a:r>
            <a:endParaRPr lang="en-US" altLang="zh-TW" sz="2300" dirty="0"/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Brief introduce synthetic biology and </a:t>
            </a:r>
            <a:r>
              <a:rPr lang="en-US" altLang="zh-TW" sz="2200" dirty="0" err="1" smtClean="0"/>
              <a:t>iGEM</a:t>
            </a:r>
            <a:r>
              <a:rPr lang="en-US" altLang="zh-TW" sz="2200" dirty="0" smtClean="0"/>
              <a:t>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Introduction of our project.</a:t>
            </a:r>
            <a:endParaRPr lang="en-US" altLang="zh-TW" sz="2200" dirty="0"/>
          </a:p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/>
              <a:t>Molecular biology lab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Introduction of pipette.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Introduction of cloning.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Plasmid extraction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Transformation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/>
              <a:t>Colony PCR and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34345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006" y="512275"/>
            <a:ext cx="7838344" cy="39010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Procedures:</a:t>
            </a:r>
            <a:endParaRPr lang="en-US" altLang="zh-TW" sz="2200" b="1" dirty="0" smtClean="0">
              <a:solidFill>
                <a:srgbClr val="002060"/>
              </a:solidFill>
            </a:endParaRP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Denaturation (94 - 98°C)</a:t>
            </a:r>
            <a:endParaRPr lang="en-US" altLang="zh-TW" sz="1950" dirty="0" smtClean="0"/>
          </a:p>
          <a:p>
            <a:pPr marL="1257300" lvl="2" indent="-342900">
              <a:lnSpc>
                <a:spcPts val="3300"/>
              </a:lnSpc>
              <a:buFontTx/>
              <a:buChar char="∙"/>
            </a:pPr>
            <a:r>
              <a:rPr lang="en-US" altLang="zh-TW" sz="1950" dirty="0" smtClean="0"/>
              <a:t>DNA melting. High temp. breaks the hydrogen bonds between bases.</a:t>
            </a:r>
            <a:endParaRPr lang="en-US" altLang="zh-TW" sz="1950" dirty="0" smtClean="0"/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 smtClean="0"/>
              <a:t>Annealing (50 - 65</a:t>
            </a:r>
            <a:r>
              <a:rPr lang="en-US" altLang="zh-TW" sz="1950" dirty="0"/>
              <a:t>°C</a:t>
            </a:r>
            <a:r>
              <a:rPr lang="en-US" altLang="zh-TW" sz="1950" dirty="0" smtClean="0"/>
              <a:t>)</a:t>
            </a:r>
            <a:endParaRPr lang="en-US" altLang="zh-TW" sz="1950" dirty="0" smtClean="0"/>
          </a:p>
          <a:p>
            <a:pPr marL="1257300" lvl="2" indent="-342900">
              <a:lnSpc>
                <a:spcPts val="3300"/>
              </a:lnSpc>
              <a:buFont typeface="Calibri" panose="020F0502020204030204" pitchFamily="34" charset="0"/>
              <a:buChar char="·"/>
            </a:pPr>
            <a:r>
              <a:rPr lang="en-US" altLang="zh-TW" sz="1950" dirty="0" smtClean="0"/>
              <a:t>It allows annealing of primers to each of the DNA templates.</a:t>
            </a:r>
            <a:endParaRPr lang="en-US" altLang="zh-TW" sz="1950" dirty="0" smtClean="0"/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50" dirty="0"/>
              <a:t>Elongation (75 - 80°C)</a:t>
            </a:r>
            <a:endParaRPr lang="en-US" altLang="zh-TW" sz="1950" dirty="0" smtClean="0"/>
          </a:p>
          <a:p>
            <a:pPr marL="1257300" lvl="2" indent="-342900">
              <a:lnSpc>
                <a:spcPts val="3300"/>
              </a:lnSpc>
              <a:buFont typeface="Calibri" panose="020F0502020204030204" pitchFamily="34" charset="0"/>
              <a:buChar char="·"/>
            </a:pPr>
            <a:r>
              <a:rPr lang="en-US" altLang="zh-TW" sz="1950" dirty="0" smtClean="0"/>
              <a:t>DNA polymerase synthesizes a new DNA strand complementary to th</a:t>
            </a:r>
            <a:r>
              <a:rPr lang="en-US" altLang="zh-TW" sz="1950" dirty="0" smtClean="0"/>
              <a:t>e original template.</a:t>
            </a:r>
            <a:endParaRPr lang="en-US" altLang="zh-TW" sz="1950" dirty="0" smtClean="0"/>
          </a:p>
        </p:txBody>
      </p:sp>
    </p:spTree>
    <p:extLst>
      <p:ext uri="{BB962C8B-B14F-4D97-AF65-F5344CB8AC3E}">
        <p14:creationId xmlns:p14="http://schemas.microsoft.com/office/powerpoint/2010/main" val="32091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44161" y="219808"/>
            <a:ext cx="6119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000" b="1" dirty="0" smtClean="0"/>
              <a:t>Outline</a:t>
            </a:r>
            <a:endParaRPr lang="zh-TW" altLang="en-US" sz="50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15462" y="1081582"/>
            <a:ext cx="8168053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>
                <a:solidFill>
                  <a:srgbClr val="002060"/>
                </a:solidFill>
              </a:rPr>
              <a:t>Introduction</a:t>
            </a:r>
            <a:endParaRPr lang="en-US" altLang="zh-TW" sz="2300" dirty="0">
              <a:solidFill>
                <a:srgbClr val="002060"/>
              </a:solidFill>
            </a:endParaRP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Brief introduce synthetic biology and </a:t>
            </a:r>
            <a:r>
              <a:rPr lang="en-US" altLang="zh-TW" sz="2200" dirty="0" err="1" smtClean="0">
                <a:solidFill>
                  <a:srgbClr val="002060"/>
                </a:solidFill>
              </a:rPr>
              <a:t>iGEM</a:t>
            </a:r>
            <a:r>
              <a:rPr lang="en-US" altLang="zh-TW" sz="2200" dirty="0" smtClean="0">
                <a:solidFill>
                  <a:srgbClr val="002060"/>
                </a:solidFill>
              </a:rPr>
              <a:t>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Introduction of our project.</a:t>
            </a:r>
            <a:endParaRPr lang="en-US" altLang="zh-TW" sz="2200" dirty="0">
              <a:solidFill>
                <a:srgbClr val="002060"/>
              </a:solidFill>
            </a:endParaRPr>
          </a:p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>
                <a:solidFill>
                  <a:schemeClr val="bg1">
                    <a:lumMod val="85000"/>
                  </a:schemeClr>
                </a:solidFill>
              </a:rPr>
              <a:t>Molecular biology lab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Introduction of pipette.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Introduction of cloning.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>
                <a:solidFill>
                  <a:schemeClr val="bg1">
                    <a:lumMod val="85000"/>
                  </a:schemeClr>
                </a:solidFill>
              </a:rPr>
              <a:t>Plasmid </a:t>
            </a: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extraction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Transformation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Colony PCR and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28934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Synthetic Biology?</a:t>
            </a:r>
            <a:endParaRPr lang="zh-TW" altLang="en-US" sz="4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5462" y="1081582"/>
            <a:ext cx="8168053" cy="5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endParaRPr lang="en-US" altLang="zh-TW" sz="2200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677006" y="1081582"/>
            <a:ext cx="7789984" cy="10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/>
              <a:t>Synthetic biology is the combination of biology and other fields. For example, EE., CS., MSE., etc.</a:t>
            </a:r>
            <a:endParaRPr lang="zh-TW" altLang="en-US" sz="2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58" y="2475779"/>
            <a:ext cx="5402692" cy="256905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782640" y="5362037"/>
            <a:ext cx="579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The assembly of bio-bricks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550309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>
                <a:hlinkClick r:id="rId3"/>
              </a:rPr>
              <a:t>Ref: http</a:t>
            </a:r>
            <a:r>
              <a:rPr lang="en-US" altLang="zh-TW" sz="850" dirty="0">
                <a:hlinkClick r:id="rId3"/>
              </a:rPr>
              <a:t>://</a:t>
            </a:r>
            <a:r>
              <a:rPr lang="en-US" altLang="zh-TW" sz="850" dirty="0" smtClean="0">
                <a:hlinkClick r:id="rId3"/>
              </a:rPr>
              <a:t>2013.igem.org/Team:SDU-Denmark/Tour40</a:t>
            </a:r>
            <a:r>
              <a:rPr lang="en-US" altLang="zh-TW" sz="850" dirty="0" smtClean="0"/>
              <a:t> </a:t>
            </a:r>
            <a:endParaRPr lang="zh-TW" altLang="en-US" sz="850" dirty="0"/>
          </a:p>
        </p:txBody>
      </p:sp>
    </p:spTree>
    <p:extLst>
      <p:ext uri="{BB962C8B-B14F-4D97-AF65-F5344CB8AC3E}">
        <p14:creationId xmlns:p14="http://schemas.microsoft.com/office/powerpoint/2010/main" val="21374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</a:t>
            </a:r>
            <a:r>
              <a:rPr lang="en-US" altLang="zh-TW" sz="4000" b="1" dirty="0" err="1" smtClean="0"/>
              <a:t>iGEM</a:t>
            </a:r>
            <a:r>
              <a:rPr lang="en-US" altLang="zh-TW" sz="4000" b="1" dirty="0" smtClean="0"/>
              <a:t>?</a:t>
            </a:r>
            <a:endParaRPr lang="zh-TW" altLang="en-US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006" y="1081582"/>
            <a:ext cx="7789984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err="1" smtClean="0"/>
              <a:t>iGEM</a:t>
            </a:r>
            <a:r>
              <a:rPr lang="en-US" altLang="zh-TW" sz="2200" dirty="0" smtClean="0"/>
              <a:t> is the abbreviation of “</a:t>
            </a:r>
            <a:r>
              <a:rPr lang="en-US" altLang="zh-TW" sz="2200" dirty="0" smtClean="0">
                <a:solidFill>
                  <a:srgbClr val="0070C0"/>
                </a:solidFill>
              </a:rPr>
              <a:t>International Genetically Engineering Machine</a:t>
            </a:r>
            <a:r>
              <a:rPr lang="en-US" altLang="zh-TW" sz="2200" dirty="0" smtClean="0"/>
              <a:t>” competition.</a:t>
            </a:r>
          </a:p>
          <a:p>
            <a:pPr algn="just">
              <a:lnSpc>
                <a:spcPts val="3800"/>
              </a:lnSpc>
            </a:pPr>
            <a:endParaRPr lang="en-US" altLang="zh-TW" sz="2200" dirty="0"/>
          </a:p>
          <a:p>
            <a:pPr algn="just">
              <a:lnSpc>
                <a:spcPts val="3800"/>
              </a:lnSpc>
            </a:pPr>
            <a:endParaRPr lang="zh-TW" altLang="en-US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541071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>
                <a:hlinkClick r:id="rId2"/>
              </a:rPr>
              <a:t>Ref: http</a:t>
            </a:r>
            <a:r>
              <a:rPr lang="en-US" altLang="zh-TW" sz="850" dirty="0">
                <a:hlinkClick r:id="rId2"/>
              </a:rPr>
              <a:t>://</a:t>
            </a:r>
            <a:r>
              <a:rPr lang="en-US" altLang="zh-TW" sz="850" dirty="0" smtClean="0">
                <a:hlinkClick r:id="rId2"/>
              </a:rPr>
              <a:t>2018.igem.org/Main_Page</a:t>
            </a:r>
            <a:r>
              <a:rPr lang="en-US" altLang="zh-TW" sz="850" dirty="0" smtClean="0"/>
              <a:t> </a:t>
            </a:r>
            <a:endParaRPr lang="zh-TW" altLang="en-US" sz="85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9" b="89931" l="9916" r="89916">
                        <a14:foregroundMark x1="24874" y1="43707" x2="24874" y2="43707"/>
                        <a14:foregroundMark x1="24706" y1="35698" x2="24706" y2="35698"/>
                        <a14:foregroundMark x1="58824" y1="25400" x2="58824" y2="25400"/>
                        <a14:foregroundMark x1="50756" y1="40046" x2="50756" y2="40046"/>
                        <a14:foregroundMark x1="73445" y1="37529" x2="73445" y2="37529"/>
                        <a14:foregroundMark x1="42017" y1="8009" x2="42017" y2="8009"/>
                        <a14:foregroundMark x1="35462" y1="80320" x2="35462" y2="80320"/>
                        <a14:foregroundMark x1="36134" y1="76888" x2="36134" y2="76888"/>
                        <a14:foregroundMark x1="46723" y1="78490" x2="46723" y2="78490"/>
                        <a14:foregroundMark x1="54118" y1="78032" x2="54118" y2="78032"/>
                        <a14:foregroundMark x1="62353" y1="78032" x2="62353" y2="78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52" y="4242180"/>
            <a:ext cx="2537898" cy="18639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64931" y="2206874"/>
            <a:ext cx="7693267" cy="1785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Teamwork: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00" dirty="0" smtClean="0"/>
              <a:t>Wet lab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00" dirty="0" smtClean="0"/>
              <a:t>Dry lab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sz="1900" dirty="0" smtClean="0"/>
              <a:t>Human practice</a:t>
            </a:r>
            <a:endParaRPr lang="zh-TW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24969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our Project?</a:t>
            </a:r>
            <a:endParaRPr lang="zh-TW" altLang="en-US" sz="4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8068" y="6209869"/>
            <a:ext cx="448407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750" dirty="0" smtClean="0">
                <a:hlinkClick r:id="rId2"/>
              </a:rPr>
              <a:t>Ref: http</a:t>
            </a:r>
            <a:r>
              <a:rPr lang="en-US" altLang="zh-TW" sz="750" dirty="0">
                <a:hlinkClick r:id="rId2"/>
              </a:rPr>
              <a:t>://</a:t>
            </a:r>
            <a:r>
              <a:rPr lang="en-US" altLang="zh-TW" sz="750" dirty="0" smtClean="0">
                <a:hlinkClick r:id="rId2"/>
              </a:rPr>
              <a:t>www.enjoyfresh.com.tw/share_cont.php?N_Key=25&amp;N_Class=27</a:t>
            </a:r>
            <a:r>
              <a:rPr lang="en-US" altLang="zh-TW" sz="750" dirty="0" smtClean="0"/>
              <a:t> </a:t>
            </a:r>
          </a:p>
          <a:p>
            <a:pPr>
              <a:lnSpc>
                <a:spcPts val="1300"/>
              </a:lnSpc>
            </a:pPr>
            <a:r>
              <a:rPr lang="en-US" altLang="zh-TW" sz="750" dirty="0">
                <a:hlinkClick r:id="rId3"/>
              </a:rPr>
              <a:t>https://www.douban.com/game/10773180/?</a:t>
            </a:r>
            <a:r>
              <a:rPr lang="en-US" altLang="zh-TW" sz="750" dirty="0" smtClean="0">
                <a:hlinkClick r:id="rId3"/>
              </a:rPr>
              <a:t>dcs=sim</a:t>
            </a:r>
            <a:r>
              <a:rPr lang="en-US" altLang="zh-TW" sz="750" dirty="0" smtClean="0"/>
              <a:t> </a:t>
            </a:r>
          </a:p>
          <a:p>
            <a:pPr>
              <a:lnSpc>
                <a:spcPts val="1300"/>
              </a:lnSpc>
            </a:pPr>
            <a:r>
              <a:rPr lang="en-US" altLang="zh-TW" sz="750" dirty="0"/>
              <a:t>Icon made by </a:t>
            </a:r>
            <a:r>
              <a:rPr lang="en-US" altLang="zh-TW" sz="750" dirty="0" err="1">
                <a:hlinkClick r:id="rId4" tooltip="Freepik"/>
              </a:rPr>
              <a:t>Freepik</a:t>
            </a:r>
            <a:r>
              <a:rPr lang="en-US" altLang="zh-TW" sz="750" dirty="0"/>
              <a:t> from </a:t>
            </a:r>
            <a:r>
              <a:rPr lang="en-US" altLang="zh-TW" sz="750" dirty="0">
                <a:hlinkClick r:id="rId5" tooltip="Flaticon"/>
              </a:rPr>
              <a:t>www.flaticon.com</a:t>
            </a:r>
            <a:endParaRPr lang="zh-TW" altLang="en-US" sz="750" dirty="0"/>
          </a:p>
        </p:txBody>
      </p:sp>
      <p:pic>
        <p:nvPicPr>
          <p:cNvPr id="10" name="內容版面配置區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8" y="1327697"/>
            <a:ext cx="3200399" cy="24002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13" y="1327697"/>
            <a:ext cx="3850387" cy="240024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78" y="4127941"/>
            <a:ext cx="1510206" cy="1510206"/>
          </a:xfrm>
          <a:prstGeom prst="rect">
            <a:avLst/>
          </a:prstGeom>
          <a:ln w="28575">
            <a:solidFill>
              <a:srgbClr val="0070C0"/>
            </a:solidFill>
            <a:prstDash val="sysDot"/>
          </a:ln>
        </p:spPr>
      </p:pic>
      <p:cxnSp>
        <p:nvCxnSpPr>
          <p:cNvPr id="21" name="直線接點 20"/>
          <p:cNvCxnSpPr>
            <a:stCxn id="10" idx="2"/>
          </p:cNvCxnSpPr>
          <p:nvPr/>
        </p:nvCxnSpPr>
        <p:spPr>
          <a:xfrm>
            <a:off x="2620108" y="3727996"/>
            <a:ext cx="8792" cy="1195696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457950" y="3727996"/>
            <a:ext cx="8792" cy="1195696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620106" y="4923692"/>
            <a:ext cx="1116624" cy="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283784" y="4923692"/>
            <a:ext cx="1174166" cy="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Our Solution</a:t>
            </a:r>
            <a:endParaRPr lang="zh-TW" altLang="en-US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006" y="1081582"/>
            <a:ext cx="778998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altLang="zh-TW" sz="2200" dirty="0" smtClean="0"/>
              <a:t>Based on the “</a:t>
            </a:r>
            <a:r>
              <a:rPr lang="en-US" altLang="zh-TW" sz="2200" dirty="0" smtClean="0">
                <a:solidFill>
                  <a:srgbClr val="0070C0"/>
                </a:solidFill>
              </a:rPr>
              <a:t>prey-predator</a:t>
            </a:r>
            <a:r>
              <a:rPr lang="en-US" altLang="zh-TW" sz="2200" dirty="0" smtClean="0"/>
              <a:t>” model, we want to establish a feedback system to control the </a:t>
            </a:r>
            <a:r>
              <a:rPr lang="en-US" altLang="zh-TW" sz="2200" i="1" dirty="0" smtClean="0"/>
              <a:t>Vibrio</a:t>
            </a:r>
            <a:r>
              <a:rPr lang="en-US" altLang="zh-TW" sz="2200" dirty="0" smtClean="0"/>
              <a:t> population in a sustainable way.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494896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>
                <a:hlinkClick r:id="rId2"/>
              </a:rPr>
              <a:t>Ref: https</a:t>
            </a:r>
            <a:r>
              <a:rPr lang="en-US" altLang="zh-TW" sz="850" dirty="0">
                <a:hlinkClick r:id="rId2"/>
              </a:rPr>
              <a:t>://</a:t>
            </a:r>
            <a:r>
              <a:rPr lang="en-US" altLang="zh-TW" sz="850" dirty="0" smtClean="0">
                <a:hlinkClick r:id="rId2"/>
              </a:rPr>
              <a:t>en.wikipedia.org/wiki/Lotka%E2%80%93Volterra_equations</a:t>
            </a:r>
            <a:r>
              <a:rPr lang="en-US" altLang="zh-TW" sz="850" dirty="0" smtClean="0"/>
              <a:t> </a:t>
            </a:r>
            <a:endParaRPr lang="zh-TW" altLang="en-US" sz="85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67" y="2635854"/>
            <a:ext cx="5492261" cy="288424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82640" y="5768950"/>
            <a:ext cx="579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Prey-predator Model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625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44161" y="219808"/>
            <a:ext cx="6119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000" b="1" dirty="0" smtClean="0"/>
              <a:t>Outline</a:t>
            </a:r>
            <a:endParaRPr lang="zh-TW" altLang="en-US" sz="50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15462" y="1081582"/>
            <a:ext cx="8168053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endParaRPr lang="en-US" altLang="zh-TW" sz="2300" dirty="0">
              <a:solidFill>
                <a:schemeClr val="bg1">
                  <a:lumMod val="85000"/>
                </a:schemeClr>
              </a:solidFill>
            </a:endParaRP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Brief introduce synthetic biology and </a:t>
            </a:r>
            <a:r>
              <a:rPr lang="en-US" altLang="zh-TW" sz="2200" dirty="0" err="1" smtClean="0">
                <a:solidFill>
                  <a:schemeClr val="bg1">
                    <a:lumMod val="85000"/>
                  </a:schemeClr>
                </a:solidFill>
              </a:rPr>
              <a:t>iGEM</a:t>
            </a: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chemeClr val="bg1">
                    <a:lumMod val="85000"/>
                  </a:schemeClr>
                </a:solidFill>
              </a:rPr>
              <a:t>Introduction of our project.</a:t>
            </a:r>
            <a:endParaRPr lang="en-US" altLang="zh-TW" sz="22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TW" sz="2700" b="1" dirty="0" smtClean="0">
                <a:solidFill>
                  <a:srgbClr val="002060"/>
                </a:solidFill>
              </a:rPr>
              <a:t>Molecular biology lab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Introduction of pipette.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Introduction of cloning.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>
                <a:solidFill>
                  <a:srgbClr val="002060"/>
                </a:solidFill>
              </a:rPr>
              <a:t>Plasmid </a:t>
            </a:r>
            <a:r>
              <a:rPr lang="en-US" altLang="zh-TW" sz="2200" dirty="0" smtClean="0">
                <a:solidFill>
                  <a:srgbClr val="002060"/>
                </a:solidFill>
              </a:rPr>
              <a:t>extraction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Transformation</a:t>
            </a:r>
          </a:p>
          <a:p>
            <a:pPr marL="914400" lvl="1" indent="-457200">
              <a:lnSpc>
                <a:spcPts val="4500"/>
              </a:lnSpc>
              <a:buFont typeface="Calibri" panose="020F0502020204030204" pitchFamily="34" charset="0"/>
              <a:buChar char="‐"/>
            </a:pPr>
            <a:r>
              <a:rPr lang="en-US" altLang="zh-TW" sz="2200" dirty="0" smtClean="0">
                <a:solidFill>
                  <a:srgbClr val="002060"/>
                </a:solidFill>
              </a:rPr>
              <a:t>Colony PCR and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12827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C7A5-F564-4833-8607-03758913FB3B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9908" y="219808"/>
            <a:ext cx="732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/>
              <a:t>What is Pipette?</a:t>
            </a:r>
            <a:endParaRPr lang="zh-TW" altLang="en-US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006" y="1081582"/>
            <a:ext cx="778998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endParaRPr lang="en-US" altLang="zh-TW" sz="2200" dirty="0"/>
          </a:p>
          <a:p>
            <a:pPr algn="just">
              <a:lnSpc>
                <a:spcPts val="3800"/>
              </a:lnSpc>
            </a:pPr>
            <a:endParaRPr lang="zh-TW" altLang="en-US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7730" y="6522602"/>
            <a:ext cx="44840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50" dirty="0" smtClean="0">
                <a:hlinkClick r:id="rId2"/>
              </a:rPr>
              <a:t>Ref: http</a:t>
            </a:r>
            <a:r>
              <a:rPr lang="en-US" altLang="zh-TW" sz="850" dirty="0">
                <a:hlinkClick r:id="rId2"/>
              </a:rPr>
              <a:t>://</a:t>
            </a:r>
            <a:r>
              <a:rPr lang="en-US" altLang="zh-TW" sz="850" dirty="0" smtClean="0">
                <a:hlinkClick r:id="rId2"/>
              </a:rPr>
              <a:t>bio305lab.wikidot.com/appendix:pipettes</a:t>
            </a:r>
            <a:endParaRPr lang="en-US" altLang="zh-TW" sz="85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6" y="1081582"/>
            <a:ext cx="3502114" cy="429537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24637" y="5530848"/>
            <a:ext cx="253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(a) Schematic of pipette</a:t>
            </a:r>
            <a:endParaRPr lang="zh-TW" altLang="en-US" sz="1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12116" y="1081582"/>
            <a:ext cx="3821878" cy="220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TW" sz="2200" b="1" dirty="0" smtClean="0">
                <a:solidFill>
                  <a:srgbClr val="002060"/>
                </a:solidFill>
              </a:rPr>
              <a:t>General types: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P1000 (100-1000 </a:t>
            </a:r>
            <a:r>
              <a:rPr lang="el-GR" altLang="zh-TW" dirty="0" smtClean="0"/>
              <a:t>μ</a:t>
            </a:r>
            <a:r>
              <a:rPr lang="en-US" altLang="zh-TW" dirty="0" smtClean="0"/>
              <a:t>L)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P200 (20-200 </a:t>
            </a:r>
            <a:r>
              <a:rPr lang="el-GR" altLang="zh-TW" dirty="0"/>
              <a:t>μ</a:t>
            </a:r>
            <a:r>
              <a:rPr lang="en-US" altLang="zh-TW" dirty="0"/>
              <a:t>L</a:t>
            </a:r>
            <a:r>
              <a:rPr lang="en-US" altLang="zh-TW" dirty="0" smtClean="0"/>
              <a:t>)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P20 (2-20 </a:t>
            </a:r>
            <a:r>
              <a:rPr lang="el-GR" altLang="zh-TW" dirty="0"/>
              <a:t>μ</a:t>
            </a:r>
            <a:r>
              <a:rPr lang="en-US" altLang="zh-TW" dirty="0"/>
              <a:t>L</a:t>
            </a:r>
            <a:r>
              <a:rPr lang="en-US" altLang="zh-TW" dirty="0" smtClean="0"/>
              <a:t>)</a:t>
            </a:r>
          </a:p>
          <a:p>
            <a:pPr marL="800100" lvl="1" indent="-342900">
              <a:lnSpc>
                <a:spcPts val="3300"/>
              </a:lnSpc>
              <a:buFont typeface="Calibri" panose="020F0502020204030204" pitchFamily="34" charset="0"/>
              <a:buChar char="‐"/>
            </a:pPr>
            <a:r>
              <a:rPr lang="en-US" altLang="zh-TW" dirty="0" smtClean="0"/>
              <a:t>P10 (0.5-10 </a:t>
            </a:r>
            <a:r>
              <a:rPr lang="el-GR" altLang="zh-TW" dirty="0"/>
              <a:t>μ</a:t>
            </a:r>
            <a:r>
              <a:rPr lang="en-US" altLang="zh-TW" dirty="0"/>
              <a:t>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44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3622</TotalTime>
  <Words>662</Words>
  <Application>Microsoft Office PowerPoint</Application>
  <PresentationFormat>如螢幕大小 (4:3)</PresentationFormat>
  <Paragraphs>154</Paragraphs>
  <Slides>20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鳳宇 王</dc:creator>
  <cp:lastModifiedBy>鳳宇 王</cp:lastModifiedBy>
  <cp:revision>89</cp:revision>
  <dcterms:created xsi:type="dcterms:W3CDTF">2018-07-17T19:50:45Z</dcterms:created>
  <dcterms:modified xsi:type="dcterms:W3CDTF">2018-08-05T12:53:09Z</dcterms:modified>
</cp:coreProperties>
</file>